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74" r:id="rId7"/>
    <p:sldId id="260" r:id="rId8"/>
    <p:sldId id="262" r:id="rId9"/>
    <p:sldId id="263" r:id="rId10"/>
    <p:sldId id="264" r:id="rId11"/>
    <p:sldId id="265" r:id="rId12"/>
    <p:sldId id="266" r:id="rId13"/>
    <p:sldId id="267" r:id="rId14"/>
    <p:sldId id="268" r:id="rId15"/>
    <p:sldId id="269" r:id="rId16"/>
    <p:sldId id="271" r:id="rId17"/>
    <p:sldId id="272" r:id="rId18"/>
    <p:sldId id="275" r:id="rId19"/>
    <p:sldId id="273" r:id="rId20"/>
    <p:sldId id="277"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9/2/2022</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9/2/2022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9/2/2022</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connectwithiris.org/knowledgebase/making-referral" TargetMode="External"/><Relationship Id="rId2" Type="http://schemas.openxmlformats.org/officeDocument/2006/relationships/hyperlink" Target="https://community.connectwithiris.org/users/sign_in"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Believe. Validate. Support.</a:t>
            </a:r>
            <a:endParaRPr lang="en-US" dirty="0"/>
          </a:p>
        </p:txBody>
      </p:sp>
      <p:sp>
        <p:nvSpPr>
          <p:cNvPr id="3" name="Subtitle 2"/>
          <p:cNvSpPr>
            <a:spLocks noGrp="1"/>
          </p:cNvSpPr>
          <p:nvPr>
            <p:ph type="subTitle" idx="1"/>
          </p:nvPr>
        </p:nvSpPr>
        <p:spPr/>
        <p:txBody>
          <a:bodyPr/>
          <a:lstStyle/>
          <a:p>
            <a:r>
              <a:rPr lang="en-US" dirty="0" smtClean="0"/>
              <a:t>VOICES of Stephenson county</a:t>
            </a:r>
          </a:p>
          <a:p>
            <a:r>
              <a:rPr lang="en-US" dirty="0" smtClean="0"/>
              <a:t>Serving survivors since 1982</a:t>
            </a:r>
            <a:endParaRPr lang="en-US" dirty="0"/>
          </a:p>
        </p:txBody>
      </p:sp>
    </p:spTree>
    <p:extLst>
      <p:ext uri="{BB962C8B-B14F-4D97-AF65-F5344CB8AC3E}">
        <p14:creationId xmlns:p14="http://schemas.microsoft.com/office/powerpoint/2010/main" val="42281767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counseling</a:t>
            </a:r>
            <a:endParaRPr lang="en-US" dirty="0"/>
          </a:p>
        </p:txBody>
      </p:sp>
      <p:sp>
        <p:nvSpPr>
          <p:cNvPr id="3" name="Content Placeholder 2"/>
          <p:cNvSpPr>
            <a:spLocks noGrp="1"/>
          </p:cNvSpPr>
          <p:nvPr>
            <p:ph idx="1"/>
          </p:nvPr>
        </p:nvSpPr>
        <p:spPr/>
        <p:txBody>
          <a:bodyPr/>
          <a:lstStyle/>
          <a:p>
            <a:r>
              <a:rPr lang="en-US" dirty="0" smtClean="0"/>
              <a:t>Ages 3+</a:t>
            </a:r>
          </a:p>
          <a:p>
            <a:r>
              <a:rPr lang="en-US" dirty="0" smtClean="0"/>
              <a:t>Domestic Violence and/or Sexual Assault Education</a:t>
            </a:r>
          </a:p>
          <a:p>
            <a:r>
              <a:rPr lang="en-US" dirty="0" smtClean="0"/>
              <a:t>Processing</a:t>
            </a:r>
            <a:endParaRPr lang="en-US" dirty="0"/>
          </a:p>
          <a:p>
            <a:r>
              <a:rPr lang="en-US" dirty="0" smtClean="0"/>
              <a:t>Coping Strategies</a:t>
            </a:r>
          </a:p>
        </p:txBody>
      </p:sp>
    </p:spTree>
    <p:extLst>
      <p:ext uri="{BB962C8B-B14F-4D97-AF65-F5344CB8AC3E}">
        <p14:creationId xmlns:p14="http://schemas.microsoft.com/office/powerpoint/2010/main" val="42782420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management</a:t>
            </a:r>
            <a:endParaRPr lang="en-US" dirty="0"/>
          </a:p>
        </p:txBody>
      </p:sp>
      <p:sp>
        <p:nvSpPr>
          <p:cNvPr id="3" name="Content Placeholder 2"/>
          <p:cNvSpPr>
            <a:spLocks noGrp="1"/>
          </p:cNvSpPr>
          <p:nvPr>
            <p:ph idx="1"/>
          </p:nvPr>
        </p:nvSpPr>
        <p:spPr/>
        <p:txBody>
          <a:bodyPr/>
          <a:lstStyle/>
          <a:p>
            <a:r>
              <a:rPr lang="en-US" dirty="0" smtClean="0"/>
              <a:t>Service plans</a:t>
            </a:r>
          </a:p>
          <a:p>
            <a:pPr lvl="1"/>
            <a:r>
              <a:rPr lang="en-US" dirty="0" smtClean="0"/>
              <a:t>Housing</a:t>
            </a:r>
          </a:p>
          <a:p>
            <a:pPr lvl="1"/>
            <a:r>
              <a:rPr lang="en-US" dirty="0" smtClean="0"/>
              <a:t>Orders of protection</a:t>
            </a:r>
          </a:p>
          <a:p>
            <a:pPr lvl="1"/>
            <a:r>
              <a:rPr lang="en-US" dirty="0" smtClean="0"/>
              <a:t>Employment</a:t>
            </a:r>
          </a:p>
          <a:p>
            <a:pPr lvl="1"/>
            <a:r>
              <a:rPr lang="en-US" dirty="0" smtClean="0"/>
              <a:t>Child care</a:t>
            </a:r>
          </a:p>
        </p:txBody>
      </p:sp>
    </p:spTree>
    <p:extLst>
      <p:ext uri="{BB962C8B-B14F-4D97-AF65-F5344CB8AC3E}">
        <p14:creationId xmlns:p14="http://schemas.microsoft.com/office/powerpoint/2010/main" val="12766545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advocacy</a:t>
            </a:r>
            <a:endParaRPr lang="en-US" dirty="0"/>
          </a:p>
        </p:txBody>
      </p:sp>
      <p:sp>
        <p:nvSpPr>
          <p:cNvPr id="3" name="Content Placeholder 2"/>
          <p:cNvSpPr>
            <a:spLocks noGrp="1"/>
          </p:cNvSpPr>
          <p:nvPr>
            <p:ph idx="1"/>
          </p:nvPr>
        </p:nvSpPr>
        <p:spPr/>
        <p:txBody>
          <a:bodyPr/>
          <a:lstStyle/>
          <a:p>
            <a:r>
              <a:rPr lang="en-US" dirty="0" smtClean="0"/>
              <a:t>3 Types of orders</a:t>
            </a:r>
          </a:p>
          <a:p>
            <a:pPr lvl="1"/>
            <a:r>
              <a:rPr lang="en-US" dirty="0" smtClean="0"/>
              <a:t>Order of Protection</a:t>
            </a:r>
          </a:p>
          <a:p>
            <a:pPr lvl="2"/>
            <a:r>
              <a:rPr lang="en-US" dirty="0" smtClean="0"/>
              <a:t>EOP – Short Term</a:t>
            </a:r>
          </a:p>
          <a:p>
            <a:pPr lvl="2"/>
            <a:r>
              <a:rPr lang="en-US" dirty="0" smtClean="0"/>
              <a:t>OP – Long Term</a:t>
            </a:r>
          </a:p>
          <a:p>
            <a:pPr lvl="1"/>
            <a:r>
              <a:rPr lang="en-US" dirty="0" smtClean="0"/>
              <a:t>Civil No Contact Order</a:t>
            </a:r>
          </a:p>
          <a:p>
            <a:pPr lvl="2"/>
            <a:r>
              <a:rPr lang="en-US" dirty="0" smtClean="0"/>
              <a:t>Involves Sexual Assault</a:t>
            </a:r>
            <a:endParaRPr lang="en-US" dirty="0"/>
          </a:p>
          <a:p>
            <a:pPr lvl="1"/>
            <a:r>
              <a:rPr lang="en-US" dirty="0" smtClean="0"/>
              <a:t>Stalking No Contact Order</a:t>
            </a:r>
          </a:p>
        </p:txBody>
      </p:sp>
    </p:spTree>
    <p:extLst>
      <p:ext uri="{BB962C8B-B14F-4D97-AF65-F5344CB8AC3E}">
        <p14:creationId xmlns:p14="http://schemas.microsoft.com/office/powerpoint/2010/main" val="23412142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advocacy</a:t>
            </a:r>
            <a:endParaRPr lang="en-US" dirty="0"/>
          </a:p>
        </p:txBody>
      </p:sp>
      <p:sp>
        <p:nvSpPr>
          <p:cNvPr id="3" name="Content Placeholder 2"/>
          <p:cNvSpPr>
            <a:spLocks noGrp="1"/>
          </p:cNvSpPr>
          <p:nvPr>
            <p:ph idx="1"/>
          </p:nvPr>
        </p:nvSpPr>
        <p:spPr/>
        <p:txBody>
          <a:bodyPr/>
          <a:lstStyle/>
          <a:p>
            <a:r>
              <a:rPr lang="en-US" dirty="0" smtClean="0"/>
              <a:t>ER Response</a:t>
            </a:r>
            <a:endParaRPr lang="en-US" dirty="0"/>
          </a:p>
          <a:p>
            <a:pPr lvl="1"/>
            <a:r>
              <a:rPr lang="en-US" dirty="0" smtClean="0"/>
              <a:t>Domestic violence and sexual assault education</a:t>
            </a:r>
          </a:p>
          <a:p>
            <a:pPr lvl="1"/>
            <a:r>
              <a:rPr lang="en-US" dirty="0" smtClean="0"/>
              <a:t>Resources</a:t>
            </a:r>
          </a:p>
          <a:p>
            <a:pPr lvl="1"/>
            <a:r>
              <a:rPr lang="en-US" dirty="0" smtClean="0"/>
              <a:t>Support</a:t>
            </a:r>
          </a:p>
        </p:txBody>
      </p:sp>
    </p:spTree>
    <p:extLst>
      <p:ext uri="{BB962C8B-B14F-4D97-AF65-F5344CB8AC3E}">
        <p14:creationId xmlns:p14="http://schemas.microsoft.com/office/powerpoint/2010/main" val="20894313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Rapid re-housing program</a:t>
            </a:r>
            <a:endParaRPr lang="en-US" dirty="0"/>
          </a:p>
        </p:txBody>
      </p:sp>
      <p:sp>
        <p:nvSpPr>
          <p:cNvPr id="3" name="Content Placeholder 2"/>
          <p:cNvSpPr>
            <a:spLocks noGrp="1"/>
          </p:cNvSpPr>
          <p:nvPr>
            <p:ph idx="1"/>
          </p:nvPr>
        </p:nvSpPr>
        <p:spPr/>
        <p:txBody>
          <a:bodyPr/>
          <a:lstStyle/>
          <a:p>
            <a:r>
              <a:rPr lang="en-US" dirty="0" smtClean="0"/>
              <a:t>Year </a:t>
            </a:r>
            <a:r>
              <a:rPr lang="en-US" dirty="0"/>
              <a:t>L</a:t>
            </a:r>
            <a:r>
              <a:rPr lang="en-US" dirty="0" smtClean="0"/>
              <a:t>ong Program</a:t>
            </a:r>
          </a:p>
          <a:p>
            <a:r>
              <a:rPr lang="en-US" dirty="0" smtClean="0"/>
              <a:t>VOICES covers 100% of the rent for the first 8 months</a:t>
            </a:r>
          </a:p>
          <a:p>
            <a:r>
              <a:rPr lang="en-US" dirty="0" smtClean="0"/>
              <a:t>Survivor is the tenant</a:t>
            </a:r>
          </a:p>
        </p:txBody>
      </p:sp>
    </p:spTree>
    <p:extLst>
      <p:ext uri="{BB962C8B-B14F-4D97-AF65-F5344CB8AC3E}">
        <p14:creationId xmlns:p14="http://schemas.microsoft.com/office/powerpoint/2010/main" val="23320157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Prevention education</a:t>
            </a:r>
            <a:endParaRPr lang="en-US" dirty="0"/>
          </a:p>
        </p:txBody>
      </p:sp>
      <p:sp>
        <p:nvSpPr>
          <p:cNvPr id="3" name="Content Placeholder 2"/>
          <p:cNvSpPr>
            <a:spLocks noGrp="1"/>
          </p:cNvSpPr>
          <p:nvPr>
            <p:ph idx="1"/>
          </p:nvPr>
        </p:nvSpPr>
        <p:spPr/>
        <p:txBody>
          <a:bodyPr/>
          <a:lstStyle/>
          <a:p>
            <a:r>
              <a:rPr lang="en-US" dirty="0" smtClean="0"/>
              <a:t>40 Hour Sexual Assault Crisis Intervention Training</a:t>
            </a:r>
          </a:p>
          <a:p>
            <a:r>
              <a:rPr lang="en-US" dirty="0" smtClean="0"/>
              <a:t>Sexual Harassment Training</a:t>
            </a:r>
          </a:p>
          <a:p>
            <a:r>
              <a:rPr lang="en-US" dirty="0" smtClean="0"/>
              <a:t>Prevention Education in the Schools</a:t>
            </a:r>
          </a:p>
          <a:p>
            <a:r>
              <a:rPr lang="en-US" dirty="0" smtClean="0"/>
              <a:t>Community Mobilization and Education</a:t>
            </a:r>
          </a:p>
        </p:txBody>
      </p:sp>
    </p:spTree>
    <p:extLst>
      <p:ext uri="{BB962C8B-B14F-4D97-AF65-F5344CB8AC3E}">
        <p14:creationId xmlns:p14="http://schemas.microsoft.com/office/powerpoint/2010/main" val="2507977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Emergency shelter</a:t>
            </a:r>
            <a:endParaRPr lang="en-US" dirty="0"/>
          </a:p>
        </p:txBody>
      </p:sp>
      <p:sp>
        <p:nvSpPr>
          <p:cNvPr id="3" name="Content Placeholder 2"/>
          <p:cNvSpPr>
            <a:spLocks noGrp="1"/>
          </p:cNvSpPr>
          <p:nvPr>
            <p:ph idx="1"/>
          </p:nvPr>
        </p:nvSpPr>
        <p:spPr/>
        <p:txBody>
          <a:bodyPr/>
          <a:lstStyle/>
          <a:p>
            <a:r>
              <a:rPr lang="en-US" dirty="0" smtClean="0"/>
              <a:t>90 Day Stay</a:t>
            </a:r>
          </a:p>
          <a:p>
            <a:r>
              <a:rPr lang="en-US" dirty="0" smtClean="0"/>
              <a:t>6 Bedroom Currently</a:t>
            </a:r>
          </a:p>
          <a:p>
            <a:pPr lvl="1"/>
            <a:r>
              <a:rPr lang="en-US" dirty="0" smtClean="0"/>
              <a:t>One Family per Room</a:t>
            </a:r>
          </a:p>
          <a:p>
            <a:pPr lvl="1"/>
            <a:r>
              <a:rPr lang="en-US" dirty="0" smtClean="0"/>
              <a:t>Shared Bathrooms</a:t>
            </a:r>
          </a:p>
          <a:p>
            <a:r>
              <a:rPr lang="en-US" dirty="0" smtClean="0"/>
              <a:t>Pet Friendly</a:t>
            </a:r>
          </a:p>
          <a:p>
            <a:r>
              <a:rPr lang="en-US" dirty="0" smtClean="0"/>
              <a:t>24/7 Staff</a:t>
            </a:r>
          </a:p>
          <a:p>
            <a:endParaRPr lang="en-US" dirty="0" smtClean="0"/>
          </a:p>
        </p:txBody>
      </p:sp>
    </p:spTree>
    <p:extLst>
      <p:ext uri="{BB962C8B-B14F-4D97-AF65-F5344CB8AC3E}">
        <p14:creationId xmlns:p14="http://schemas.microsoft.com/office/powerpoint/2010/main" val="32798002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partners/Community Outreach</a:t>
            </a:r>
            <a:endParaRPr lang="en-US" dirty="0"/>
          </a:p>
        </p:txBody>
      </p:sp>
      <p:sp>
        <p:nvSpPr>
          <p:cNvPr id="3" name="Content Placeholder 2"/>
          <p:cNvSpPr>
            <a:spLocks noGrp="1"/>
          </p:cNvSpPr>
          <p:nvPr>
            <p:ph idx="1"/>
          </p:nvPr>
        </p:nvSpPr>
        <p:spPr/>
        <p:txBody>
          <a:bodyPr>
            <a:normAutofit fontScale="47500" lnSpcReduction="20000"/>
          </a:bodyPr>
          <a:lstStyle/>
          <a:p>
            <a:r>
              <a:rPr lang="en-US" dirty="0"/>
              <a:t>Freeport Police Department</a:t>
            </a:r>
          </a:p>
          <a:p>
            <a:pPr lvl="1">
              <a:buFont typeface="Courier New" panose="02070309020205020404" pitchFamily="49" charset="0"/>
              <a:buChar char="o"/>
            </a:pPr>
            <a:r>
              <a:rPr lang="en-US" dirty="0"/>
              <a:t>Department of Justice (DOJ) -  Office on Violence Against Women’s (OVW) Grant</a:t>
            </a:r>
          </a:p>
          <a:p>
            <a:pPr lvl="1">
              <a:buFont typeface="Courier New" panose="02070309020205020404" pitchFamily="49" charset="0"/>
              <a:buChar char="o"/>
            </a:pPr>
            <a:r>
              <a:rPr lang="en-US" dirty="0"/>
              <a:t>Improving Criminal Justice Response (ICJR)</a:t>
            </a:r>
          </a:p>
          <a:p>
            <a:r>
              <a:rPr lang="en-US" dirty="0"/>
              <a:t>TASK Force</a:t>
            </a:r>
          </a:p>
          <a:p>
            <a:pPr lvl="1">
              <a:buFont typeface="Courier New" panose="02070309020205020404" pitchFamily="49" charset="0"/>
              <a:buChar char="o"/>
            </a:pPr>
            <a:r>
              <a:rPr lang="en-US" dirty="0"/>
              <a:t>Quarterly Meetings</a:t>
            </a:r>
          </a:p>
          <a:p>
            <a:r>
              <a:rPr lang="en-US" dirty="0"/>
              <a:t>Tyler Justice Center </a:t>
            </a:r>
          </a:p>
          <a:p>
            <a:pPr lvl="1">
              <a:buFont typeface="Courier New" panose="02070309020205020404" pitchFamily="49" charset="0"/>
              <a:buChar char="o"/>
            </a:pPr>
            <a:r>
              <a:rPr lang="en-US" dirty="0"/>
              <a:t>Child Advocacy Center</a:t>
            </a:r>
          </a:p>
          <a:p>
            <a:pPr lvl="1">
              <a:buFont typeface="Courier New" panose="02070309020205020404" pitchFamily="49" charset="0"/>
              <a:buChar char="o"/>
            </a:pPr>
            <a:r>
              <a:rPr lang="en-US" dirty="0"/>
              <a:t>MDT</a:t>
            </a:r>
          </a:p>
          <a:p>
            <a:r>
              <a:rPr lang="en-US" dirty="0"/>
              <a:t>Adult Protective Services/Senior Resource Center</a:t>
            </a:r>
          </a:p>
          <a:p>
            <a:r>
              <a:rPr lang="en-US" dirty="0"/>
              <a:t>Stephenson County Sheriff Dept.</a:t>
            </a:r>
          </a:p>
          <a:p>
            <a:r>
              <a:rPr lang="en-US" dirty="0"/>
              <a:t>FHN</a:t>
            </a:r>
          </a:p>
          <a:p>
            <a:r>
              <a:rPr lang="en-US" dirty="0"/>
              <a:t>Highland Community College</a:t>
            </a:r>
          </a:p>
          <a:p>
            <a:r>
              <a:rPr lang="en-US" dirty="0"/>
              <a:t>Stephenson County State’s Attorney Office</a:t>
            </a:r>
            <a:endParaRPr lang="en-US" dirty="0"/>
          </a:p>
        </p:txBody>
      </p:sp>
    </p:spTree>
    <p:extLst>
      <p:ext uri="{BB962C8B-B14F-4D97-AF65-F5344CB8AC3E}">
        <p14:creationId xmlns:p14="http://schemas.microsoft.com/office/powerpoint/2010/main" val="9939409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can you do?</a:t>
            </a:r>
            <a:endParaRPr lang="en-US" dirty="0"/>
          </a:p>
        </p:txBody>
      </p:sp>
      <p:sp>
        <p:nvSpPr>
          <p:cNvPr id="3" name="Content Placeholder 2"/>
          <p:cNvSpPr>
            <a:spLocks noGrp="1"/>
          </p:cNvSpPr>
          <p:nvPr>
            <p:ph idx="1"/>
          </p:nvPr>
        </p:nvSpPr>
        <p:spPr/>
        <p:txBody>
          <a:bodyPr/>
          <a:lstStyle/>
          <a:p>
            <a:pPr marL="342900" indent="-342900"/>
            <a:r>
              <a:rPr lang="en-US" dirty="0"/>
              <a:t>Believe, validate, support</a:t>
            </a:r>
          </a:p>
          <a:p>
            <a:pPr marL="342900" indent="-342900"/>
            <a:r>
              <a:rPr lang="en-US" dirty="0"/>
              <a:t>Listen &amp; provide emotional support</a:t>
            </a:r>
          </a:p>
          <a:p>
            <a:pPr marL="342900" indent="-342900"/>
            <a:r>
              <a:rPr lang="en-US" dirty="0"/>
              <a:t>Respect their privacy</a:t>
            </a:r>
          </a:p>
          <a:p>
            <a:pPr marL="342900" indent="-342900"/>
            <a:r>
              <a:rPr lang="en-US" dirty="0"/>
              <a:t>Know your resources</a:t>
            </a:r>
          </a:p>
          <a:p>
            <a:pPr marL="342900" indent="-342900"/>
            <a:r>
              <a:rPr lang="en-US" dirty="0"/>
              <a:t>Help with safety planning</a:t>
            </a:r>
          </a:p>
          <a:p>
            <a:pPr marL="342900" indent="-342900"/>
            <a:r>
              <a:rPr lang="en-US" dirty="0"/>
              <a:t>Spread awareness</a:t>
            </a:r>
          </a:p>
        </p:txBody>
      </p:sp>
    </p:spTree>
    <p:extLst>
      <p:ext uri="{BB962C8B-B14F-4D97-AF65-F5344CB8AC3E}">
        <p14:creationId xmlns:p14="http://schemas.microsoft.com/office/powerpoint/2010/main" val="6896100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Referrals</a:t>
            </a:r>
            <a:endParaRPr lang="en-US" dirty="0"/>
          </a:p>
        </p:txBody>
      </p:sp>
      <p:sp>
        <p:nvSpPr>
          <p:cNvPr id="3" name="Content Placeholder 2"/>
          <p:cNvSpPr>
            <a:spLocks noGrp="1"/>
          </p:cNvSpPr>
          <p:nvPr>
            <p:ph idx="1"/>
          </p:nvPr>
        </p:nvSpPr>
        <p:spPr/>
        <p:txBody>
          <a:bodyPr/>
          <a:lstStyle/>
          <a:p>
            <a:r>
              <a:rPr lang="en-US" dirty="0" smtClean="0"/>
              <a:t>Iris</a:t>
            </a:r>
          </a:p>
          <a:p>
            <a:pPr lvl="1"/>
            <a:r>
              <a:rPr lang="en-US" dirty="0">
                <a:hlinkClick r:id="rId2"/>
              </a:rPr>
              <a:t>https://</a:t>
            </a:r>
            <a:r>
              <a:rPr lang="en-US" dirty="0" smtClean="0">
                <a:hlinkClick r:id="rId2"/>
              </a:rPr>
              <a:t>community.connectwithiris.org/users/sign_in</a:t>
            </a:r>
            <a:endParaRPr lang="en-US" dirty="0" smtClean="0"/>
          </a:p>
          <a:p>
            <a:pPr lvl="1"/>
            <a:r>
              <a:rPr lang="en-US" dirty="0">
                <a:hlinkClick r:id="rId3"/>
              </a:rPr>
              <a:t>https://</a:t>
            </a:r>
            <a:r>
              <a:rPr lang="en-US" dirty="0" smtClean="0">
                <a:hlinkClick r:id="rId3"/>
              </a:rPr>
              <a:t>connectwithiris.org/knowledgebase/making-referral</a:t>
            </a:r>
            <a:endParaRPr lang="en-US" dirty="0" smtClean="0"/>
          </a:p>
          <a:p>
            <a:r>
              <a:rPr lang="en-US" dirty="0" smtClean="0"/>
              <a:t>Referral form</a:t>
            </a:r>
            <a:endParaRPr lang="en-US" dirty="0"/>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14265" y="319328"/>
            <a:ext cx="4877481" cy="6306430"/>
          </a:xfrm>
          <a:prstGeom prst="rect">
            <a:avLst/>
          </a:prstGeom>
        </p:spPr>
      </p:pic>
    </p:spTree>
    <p:extLst>
      <p:ext uri="{BB962C8B-B14F-4D97-AF65-F5344CB8AC3E}">
        <p14:creationId xmlns:p14="http://schemas.microsoft.com/office/powerpoint/2010/main" val="591173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we are</a:t>
            </a:r>
            <a:endParaRPr lang="en-US" dirty="0"/>
          </a:p>
        </p:txBody>
      </p:sp>
      <p:sp>
        <p:nvSpPr>
          <p:cNvPr id="3" name="Content Placeholder 2"/>
          <p:cNvSpPr>
            <a:spLocks noGrp="1"/>
          </p:cNvSpPr>
          <p:nvPr>
            <p:ph idx="1"/>
          </p:nvPr>
        </p:nvSpPr>
        <p:spPr/>
        <p:txBody>
          <a:bodyPr/>
          <a:lstStyle/>
          <a:p>
            <a:pPr marL="0" indent="0">
              <a:buNone/>
            </a:pPr>
            <a:r>
              <a:rPr lang="en-US" dirty="0" smtClean="0"/>
              <a:t>VOICES of Stephenson County is a dual service agency, providing service to survivors of domestic violence and sexual assault</a:t>
            </a:r>
            <a:endParaRPr lang="en-US" dirty="0"/>
          </a:p>
        </p:txBody>
      </p:sp>
    </p:spTree>
    <p:extLst>
      <p:ext uri="{BB962C8B-B14F-4D97-AF65-F5344CB8AC3E}">
        <p14:creationId xmlns:p14="http://schemas.microsoft.com/office/powerpoint/2010/main" val="12685686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a:t>
            </a:r>
            <a:endParaRPr lang="en-US" dirty="0"/>
          </a:p>
        </p:txBody>
      </p:sp>
      <p:sp>
        <p:nvSpPr>
          <p:cNvPr id="3" name="Text Placeholder 2"/>
          <p:cNvSpPr>
            <a:spLocks noGrp="1"/>
          </p:cNvSpPr>
          <p:nvPr>
            <p:ph type="body" idx="1"/>
          </p:nvPr>
        </p:nvSpPr>
        <p:spPr/>
        <p:txBody>
          <a:bodyPr/>
          <a:lstStyle/>
          <a:p>
            <a:pPr algn="ctr"/>
            <a:r>
              <a:rPr lang="en-US" dirty="0" smtClean="0"/>
              <a:t>Domestic Violence hotline</a:t>
            </a:r>
            <a:endParaRPr lang="en-US" dirty="0"/>
          </a:p>
        </p:txBody>
      </p:sp>
      <p:sp>
        <p:nvSpPr>
          <p:cNvPr id="4" name="Content Placeholder 3"/>
          <p:cNvSpPr>
            <a:spLocks noGrp="1"/>
          </p:cNvSpPr>
          <p:nvPr>
            <p:ph sz="half" idx="2"/>
          </p:nvPr>
        </p:nvSpPr>
        <p:spPr/>
        <p:txBody>
          <a:bodyPr/>
          <a:lstStyle/>
          <a:p>
            <a:pPr marL="0" indent="0" algn="ctr">
              <a:buNone/>
            </a:pPr>
            <a:endParaRPr lang="en-US" dirty="0" smtClean="0"/>
          </a:p>
          <a:p>
            <a:pPr marL="0" indent="0" algn="ctr">
              <a:buNone/>
            </a:pPr>
            <a:r>
              <a:rPr lang="en-US" dirty="0" smtClean="0"/>
              <a:t>(815) 235-1641</a:t>
            </a:r>
            <a:endParaRPr lang="en-US" dirty="0"/>
          </a:p>
        </p:txBody>
      </p:sp>
      <p:sp>
        <p:nvSpPr>
          <p:cNvPr id="5" name="Text Placeholder 4"/>
          <p:cNvSpPr>
            <a:spLocks noGrp="1"/>
          </p:cNvSpPr>
          <p:nvPr>
            <p:ph type="body" sz="quarter" idx="3"/>
          </p:nvPr>
        </p:nvSpPr>
        <p:spPr/>
        <p:txBody>
          <a:bodyPr/>
          <a:lstStyle/>
          <a:p>
            <a:pPr algn="ctr"/>
            <a:r>
              <a:rPr lang="en-US" dirty="0" smtClean="0"/>
              <a:t>Sexual Assault hotline</a:t>
            </a:r>
            <a:endParaRPr lang="en-US" dirty="0"/>
          </a:p>
        </p:txBody>
      </p:sp>
      <p:sp>
        <p:nvSpPr>
          <p:cNvPr id="6" name="Content Placeholder 5"/>
          <p:cNvSpPr>
            <a:spLocks noGrp="1"/>
          </p:cNvSpPr>
          <p:nvPr>
            <p:ph sz="quarter" idx="4"/>
          </p:nvPr>
        </p:nvSpPr>
        <p:spPr/>
        <p:txBody>
          <a:bodyPr/>
          <a:lstStyle/>
          <a:p>
            <a:pPr marL="0" indent="0" algn="ctr">
              <a:buNone/>
            </a:pPr>
            <a:endParaRPr lang="en-US" dirty="0" smtClean="0"/>
          </a:p>
          <a:p>
            <a:pPr marL="0" indent="0" algn="ctr">
              <a:buNone/>
            </a:pPr>
            <a:r>
              <a:rPr lang="en-US" dirty="0" smtClean="0"/>
              <a:t>(815) 232-7200</a:t>
            </a:r>
            <a:endParaRPr lang="en-US" dirty="0"/>
          </a:p>
        </p:txBody>
      </p:sp>
    </p:spTree>
    <p:extLst>
      <p:ext uri="{BB962C8B-B14F-4D97-AF65-F5344CB8AC3E}">
        <p14:creationId xmlns:p14="http://schemas.microsoft.com/office/powerpoint/2010/main" val="12748373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VOICES Mission</a:t>
            </a:r>
            <a:endParaRPr lang="en-US" dirty="0"/>
          </a:p>
        </p:txBody>
      </p:sp>
      <p:sp>
        <p:nvSpPr>
          <p:cNvPr id="3" name="Content Placeholder 2"/>
          <p:cNvSpPr>
            <a:spLocks noGrp="1"/>
          </p:cNvSpPr>
          <p:nvPr>
            <p:ph idx="1"/>
          </p:nvPr>
        </p:nvSpPr>
        <p:spPr/>
        <p:txBody>
          <a:bodyPr/>
          <a:lstStyle/>
          <a:p>
            <a:pPr marL="0" indent="0">
              <a:buNone/>
            </a:pPr>
            <a:r>
              <a:rPr lang="en-US" dirty="0">
                <a:latin typeface="Lucida Handwriting" panose="03010101010101010101" pitchFamily="66" charset="0"/>
              </a:rPr>
              <a:t>The mission of VOICES of Stephenson County is to offer individuals and families victim-centered services and support in the treatment and prevention of domestic violence and sexual assault and abuse.</a:t>
            </a:r>
          </a:p>
          <a:p>
            <a:pPr marL="0" indent="0">
              <a:buNone/>
            </a:pPr>
            <a:endParaRPr lang="en-US" dirty="0"/>
          </a:p>
        </p:txBody>
      </p:sp>
    </p:spTree>
    <p:extLst>
      <p:ext uri="{BB962C8B-B14F-4D97-AF65-F5344CB8AC3E}">
        <p14:creationId xmlns:p14="http://schemas.microsoft.com/office/powerpoint/2010/main" val="1301273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Voices philosophy</a:t>
            </a:r>
            <a:endParaRPr lang="en-US" dirty="0"/>
          </a:p>
        </p:txBody>
      </p:sp>
      <p:sp>
        <p:nvSpPr>
          <p:cNvPr id="3" name="Content Placeholder 2"/>
          <p:cNvSpPr>
            <a:spLocks noGrp="1"/>
          </p:cNvSpPr>
          <p:nvPr>
            <p:ph idx="1"/>
          </p:nvPr>
        </p:nvSpPr>
        <p:spPr/>
        <p:txBody>
          <a:bodyPr/>
          <a:lstStyle/>
          <a:p>
            <a:pPr marL="0" indent="0">
              <a:buNone/>
            </a:pPr>
            <a:r>
              <a:rPr lang="en-US" dirty="0"/>
              <a:t>The philosophy of VOICES of Stephenson County is that there is no justification for domestic or sexual violence. It is never the victim’s fault. VOICES works to empower victims to make positive choices that will help to end the violence in their lives.</a:t>
            </a:r>
          </a:p>
          <a:p>
            <a:pPr marL="0" indent="0">
              <a:buNone/>
            </a:pPr>
            <a:endParaRPr lang="en-US" dirty="0"/>
          </a:p>
        </p:txBody>
      </p:sp>
    </p:spTree>
    <p:extLst>
      <p:ext uri="{BB962C8B-B14F-4D97-AF65-F5344CB8AC3E}">
        <p14:creationId xmlns:p14="http://schemas.microsoft.com/office/powerpoint/2010/main" val="1998742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Diversity Statement</a:t>
            </a:r>
            <a:endParaRPr lang="en-US" dirty="0"/>
          </a:p>
        </p:txBody>
      </p:sp>
      <p:sp>
        <p:nvSpPr>
          <p:cNvPr id="3" name="Content Placeholder 2"/>
          <p:cNvSpPr>
            <a:spLocks noGrp="1"/>
          </p:cNvSpPr>
          <p:nvPr>
            <p:ph idx="1"/>
          </p:nvPr>
        </p:nvSpPr>
        <p:spPr/>
        <p:txBody>
          <a:bodyPr/>
          <a:lstStyle/>
          <a:p>
            <a:pPr marL="0" indent="0">
              <a:buNone/>
            </a:pPr>
            <a:r>
              <a:rPr lang="en-US" dirty="0"/>
              <a:t>In order to effectively govern our organization and help those seeking our services, VOICES will recruit board and staff with a variety of skills, including, but not limited to, finance, human relations, legal, marketing, and operations. All persons must possess strong leadership abilities and a commitment for our mission. Recruitment is based solely on these qualities not pertaining to race, religion, gender, or age.</a:t>
            </a:r>
          </a:p>
        </p:txBody>
      </p:sp>
    </p:spTree>
    <p:extLst>
      <p:ext uri="{BB962C8B-B14F-4D97-AF65-F5344CB8AC3E}">
        <p14:creationId xmlns:p14="http://schemas.microsoft.com/office/powerpoint/2010/main" val="38529944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Voices history</a:t>
            </a:r>
            <a:endParaRPr lang="en-US" dirty="0"/>
          </a:p>
        </p:txBody>
      </p:sp>
      <p:sp>
        <p:nvSpPr>
          <p:cNvPr id="3" name="Content Placeholder 2"/>
          <p:cNvSpPr>
            <a:spLocks noGrp="1"/>
          </p:cNvSpPr>
          <p:nvPr>
            <p:ph idx="1"/>
          </p:nvPr>
        </p:nvSpPr>
        <p:spPr/>
        <p:txBody>
          <a:bodyPr>
            <a:normAutofit fontScale="85000" lnSpcReduction="10000"/>
          </a:bodyPr>
          <a:lstStyle/>
          <a:p>
            <a:pPr marL="0" indent="0" algn="ctr">
              <a:buNone/>
            </a:pPr>
            <a:r>
              <a:rPr lang="en-US" dirty="0"/>
              <a:t>VOICES began as a YWCA (Young Women Christian Association) in 1917 in Freeport, Illinois. In 1982, the YWCA established the VOICES program out of the organization’s desire to eliminate domestic violence in Stephenson County. In October 2005, the VOICES program incorporated as a separate not-for-profit organization under the name of VOICES DV. The VOICES Book Nook, a used bookstore located in the Lincoln Mall, was launched in 2010 to help support the agency’s operations and direct services. In July 2014, with the closing of Assault &amp; Abuse Services of Stephenson County, VOICES DV began offering advocacy and therapy services to victims of sexual assault and abuse in Stephenson County as well as prevention education for students. Today the organization provides a wide variety of coordinated services to over 400 adults and children in Stephenson County.</a:t>
            </a:r>
            <a:endParaRPr lang="en-US" sz="4400" i="1" dirty="0"/>
          </a:p>
        </p:txBody>
      </p:sp>
    </p:spTree>
    <p:extLst>
      <p:ext uri="{BB962C8B-B14F-4D97-AF65-F5344CB8AC3E}">
        <p14:creationId xmlns:p14="http://schemas.microsoft.com/office/powerpoint/2010/main" val="20900459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Domestic Violence and Sexual assault epidemic</a:t>
            </a:r>
            <a:endParaRPr lang="en-US" dirty="0"/>
          </a:p>
        </p:txBody>
      </p:sp>
      <p:sp>
        <p:nvSpPr>
          <p:cNvPr id="3" name="Content Placeholder 2"/>
          <p:cNvSpPr>
            <a:spLocks noGrp="1"/>
          </p:cNvSpPr>
          <p:nvPr>
            <p:ph idx="1"/>
          </p:nvPr>
        </p:nvSpPr>
        <p:spPr/>
        <p:txBody>
          <a:bodyPr/>
          <a:lstStyle/>
          <a:p>
            <a:pPr marL="0" indent="0">
              <a:buNone/>
            </a:pPr>
            <a:r>
              <a:rPr lang="en-US" dirty="0"/>
              <a:t>Nationally, domestic violence represents at least 15% of all violent crime, 20 people per minute are physically assaulted by an intimate partner which equates to 1 million people per year in the United States, and Stephenson County continues to report a higher rate of sexual abuse in children compared to surrounding counties.</a:t>
            </a:r>
            <a:endParaRPr lang="en-US" dirty="0"/>
          </a:p>
        </p:txBody>
      </p:sp>
    </p:spTree>
    <p:extLst>
      <p:ext uri="{BB962C8B-B14F-4D97-AF65-F5344CB8AC3E}">
        <p14:creationId xmlns:p14="http://schemas.microsoft.com/office/powerpoint/2010/main" val="27173066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Voices services</a:t>
            </a:r>
            <a:endParaRPr lang="en-US" dirty="0"/>
          </a:p>
        </p:txBody>
      </p:sp>
      <p:sp>
        <p:nvSpPr>
          <p:cNvPr id="3" name="Content Placeholder 2"/>
          <p:cNvSpPr>
            <a:spLocks noGrp="1"/>
          </p:cNvSpPr>
          <p:nvPr>
            <p:ph idx="1"/>
          </p:nvPr>
        </p:nvSpPr>
        <p:spPr/>
        <p:txBody>
          <a:bodyPr>
            <a:normAutofit fontScale="70000" lnSpcReduction="20000"/>
          </a:bodyPr>
          <a:lstStyle/>
          <a:p>
            <a:r>
              <a:rPr lang="en-US" dirty="0"/>
              <a:t>Crisis Intervention</a:t>
            </a:r>
          </a:p>
          <a:p>
            <a:r>
              <a:rPr lang="en-US" dirty="0"/>
              <a:t>Counseling</a:t>
            </a:r>
          </a:p>
          <a:p>
            <a:r>
              <a:rPr lang="en-US" dirty="0"/>
              <a:t>Case Management </a:t>
            </a:r>
          </a:p>
          <a:p>
            <a:r>
              <a:rPr lang="en-US" dirty="0"/>
              <a:t>Legal Advocacy</a:t>
            </a:r>
          </a:p>
          <a:p>
            <a:r>
              <a:rPr lang="en-US" dirty="0"/>
              <a:t>Medical Advocacy</a:t>
            </a:r>
          </a:p>
          <a:p>
            <a:r>
              <a:rPr lang="en-US" dirty="0"/>
              <a:t>Rapid Re-Housing Program</a:t>
            </a:r>
          </a:p>
          <a:p>
            <a:r>
              <a:rPr lang="en-US" dirty="0"/>
              <a:t>Prevention Education</a:t>
            </a:r>
          </a:p>
          <a:p>
            <a:r>
              <a:rPr lang="en-US" dirty="0"/>
              <a:t>Community </a:t>
            </a:r>
            <a:r>
              <a:rPr lang="en-US" dirty="0" smtClean="0"/>
              <a:t>Outreach</a:t>
            </a:r>
            <a:endParaRPr lang="en-US" dirty="0"/>
          </a:p>
          <a:p>
            <a:r>
              <a:rPr lang="en-US" dirty="0" smtClean="0"/>
              <a:t>Emergency Shelter</a:t>
            </a:r>
            <a:endParaRPr lang="en-US" dirty="0"/>
          </a:p>
        </p:txBody>
      </p:sp>
    </p:spTree>
    <p:extLst>
      <p:ext uri="{BB962C8B-B14F-4D97-AF65-F5344CB8AC3E}">
        <p14:creationId xmlns:p14="http://schemas.microsoft.com/office/powerpoint/2010/main" val="27084655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Crisis intervention</a:t>
            </a:r>
            <a:endParaRPr lang="en-US" dirty="0"/>
          </a:p>
        </p:txBody>
      </p:sp>
      <p:sp>
        <p:nvSpPr>
          <p:cNvPr id="3" name="Content Placeholder 2"/>
          <p:cNvSpPr>
            <a:spLocks noGrp="1"/>
          </p:cNvSpPr>
          <p:nvPr>
            <p:ph idx="1"/>
          </p:nvPr>
        </p:nvSpPr>
        <p:spPr/>
        <p:txBody>
          <a:bodyPr/>
          <a:lstStyle/>
          <a:p>
            <a:r>
              <a:rPr lang="en-US" dirty="0" smtClean="0"/>
              <a:t>Walk-in services</a:t>
            </a:r>
          </a:p>
          <a:p>
            <a:r>
              <a:rPr lang="en-US" dirty="0" smtClean="0"/>
              <a:t>24/7 Hotline</a:t>
            </a:r>
            <a:endParaRPr lang="en-US" dirty="0"/>
          </a:p>
        </p:txBody>
      </p:sp>
    </p:spTree>
    <p:extLst>
      <p:ext uri="{BB962C8B-B14F-4D97-AF65-F5344CB8AC3E}">
        <p14:creationId xmlns:p14="http://schemas.microsoft.com/office/powerpoint/2010/main" val="100722975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5709</TotalTime>
  <Words>676</Words>
  <Application>Microsoft Office PowerPoint</Application>
  <PresentationFormat>Widescreen</PresentationFormat>
  <Paragraphs>101</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Courier New</vt:lpstr>
      <vt:lpstr>Lucida Handwriting</vt:lpstr>
      <vt:lpstr>Trebuchet MS</vt:lpstr>
      <vt:lpstr>Tw Cen MT</vt:lpstr>
      <vt:lpstr>Circuit</vt:lpstr>
      <vt:lpstr>Believe. Validate. Support.</vt:lpstr>
      <vt:lpstr>Who we are</vt:lpstr>
      <vt:lpstr>VOICES Mission</vt:lpstr>
      <vt:lpstr>Voices philosophy</vt:lpstr>
      <vt:lpstr>Diversity Statement</vt:lpstr>
      <vt:lpstr>Voices history</vt:lpstr>
      <vt:lpstr>Domestic Violence and Sexual assault epidemic</vt:lpstr>
      <vt:lpstr>Voices services</vt:lpstr>
      <vt:lpstr>Crisis intervention</vt:lpstr>
      <vt:lpstr>counseling</vt:lpstr>
      <vt:lpstr>Case management</vt:lpstr>
      <vt:lpstr>Legal advocacy</vt:lpstr>
      <vt:lpstr>Medical advocacy</vt:lpstr>
      <vt:lpstr>Rapid re-housing program</vt:lpstr>
      <vt:lpstr>Prevention education</vt:lpstr>
      <vt:lpstr>Emergency shelter</vt:lpstr>
      <vt:lpstr>Community partners/Community Outreach</vt:lpstr>
      <vt:lpstr>What can you do?</vt:lpstr>
      <vt:lpstr>Referrals</vt:lpstr>
      <vt:lpstr>Contact Info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Believe. Validate. Support.</dc:title>
  <dc:creator>Guest User</dc:creator>
  <cp:lastModifiedBy>Guest User</cp:lastModifiedBy>
  <cp:revision>11</cp:revision>
  <dcterms:created xsi:type="dcterms:W3CDTF">2022-09-02T13:41:39Z</dcterms:created>
  <dcterms:modified xsi:type="dcterms:W3CDTF">2022-09-06T12:50:53Z</dcterms:modified>
</cp:coreProperties>
</file>